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mic Sans" charset="1" panose="03000702030302020204"/>
      <p:regular r:id="rId26"/>
    </p:embeddedFont>
    <p:embeddedFont>
      <p:font typeface="Comic Sans Bold" charset="1" panose="030009020303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notesSlides/notesSlide12.xml" Type="http://schemas.openxmlformats.org/officeDocument/2006/relationships/notesSlide"/><Relationship Id="rId39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4.xml" Type="http://schemas.openxmlformats.org/officeDocument/2006/relationships/notesSlide"/><Relationship Id="rId41" Target="notesSlides/notesSlide15.xml" Type="http://schemas.openxmlformats.org/officeDocument/2006/relationships/notesSlide"/><Relationship Id="rId42" Target="notesSlides/notesSlide16.xml" Type="http://schemas.openxmlformats.org/officeDocument/2006/relationships/notesSlide"/><Relationship Id="rId43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5.png" Type="http://schemas.openxmlformats.org/officeDocument/2006/relationships/image"/><Relationship Id="rId6" Target="../media/image23.jpeg" Type="http://schemas.openxmlformats.org/officeDocument/2006/relationships/image"/><Relationship Id="rId7" Target="../media/VAGs1XHBMmM.mp4" Type="http://schemas.openxmlformats.org/officeDocument/2006/relationships/video"/><Relationship Id="rId8" Target="../media/VAGs1XHBMmM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8.png" Type="http://schemas.openxmlformats.org/officeDocument/2006/relationships/image"/><Relationship Id="rId4" Target="../media/image29.jpeg" Type="http://schemas.openxmlformats.org/officeDocument/2006/relationships/image"/><Relationship Id="rId5" Target="../media/VAGs1U_rXLA.mp4" Type="http://schemas.openxmlformats.org/officeDocument/2006/relationships/video"/><Relationship Id="rId6" Target="../media/VAGs1U_rXLA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0.png" Type="http://schemas.openxmlformats.org/officeDocument/2006/relationships/image"/><Relationship Id="rId4" Target="../media/image23.jpeg" Type="http://schemas.openxmlformats.org/officeDocument/2006/relationships/image"/><Relationship Id="rId5" Target="../media/VAGs1XHBMmM.mp4" Type="http://schemas.openxmlformats.org/officeDocument/2006/relationships/video"/><Relationship Id="rId6" Target="../media/VAGs1XHBMm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jpeg" Type="http://schemas.openxmlformats.org/officeDocument/2006/relationships/image"/><Relationship Id="rId7" Target="../media/VAGs1XHBMmM.mp4" Type="http://schemas.openxmlformats.org/officeDocument/2006/relationships/video"/><Relationship Id="rId8" Target="../media/VAGs1XHBMmM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4.png" Type="http://schemas.openxmlformats.org/officeDocument/2006/relationships/image"/><Relationship Id="rId6" Target="../media/image23.jpeg" Type="http://schemas.openxmlformats.org/officeDocument/2006/relationships/image"/><Relationship Id="rId7" Target="../media/VAGs1XHBMmM.mp4" Type="http://schemas.openxmlformats.org/officeDocument/2006/relationships/video"/><Relationship Id="rId8" Target="../media/VAGs1XHBMm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084" y="-1600186"/>
            <a:ext cx="20976168" cy="12214696"/>
          </a:xfrm>
          <a:custGeom>
            <a:avLst/>
            <a:gdLst/>
            <a:ahLst/>
            <a:cxnLst/>
            <a:rect r="r" b="b" t="t" l="l"/>
            <a:pathLst>
              <a:path h="12214696" w="20976168">
                <a:moveTo>
                  <a:pt x="0" y="0"/>
                </a:moveTo>
                <a:lnTo>
                  <a:pt x="20976168" y="0"/>
                </a:lnTo>
                <a:lnTo>
                  <a:pt x="20976168" y="12214696"/>
                </a:lnTo>
                <a:lnTo>
                  <a:pt x="0" y="12214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7325" y="3838307"/>
            <a:ext cx="11113350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Parall</a:t>
            </a:r>
            <a:r>
              <a:rPr lang="en-US" sz="9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el Graph Analytics with GUI in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05125" y="8524633"/>
            <a:ext cx="8337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D</a:t>
            </a:r>
            <a:r>
              <a:rPr lang="en-US" sz="32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ima Azzam &amp; Maryam Farhat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Presented to: Dr. Mohamad Aoude</a:t>
            </a:r>
          </a:p>
        </p:txBody>
      </p:sp>
      <p:sp>
        <p:nvSpPr>
          <p:cNvPr name="AutoShape 5" id="5"/>
          <p:cNvSpPr/>
          <p:nvPr/>
        </p:nvSpPr>
        <p:spPr>
          <a:xfrm rot="13103">
            <a:off x="4146114" y="8239425"/>
            <a:ext cx="9995773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6712" y="-374307"/>
            <a:ext cx="15657071" cy="17584214"/>
          </a:xfrm>
          <a:custGeom>
            <a:avLst/>
            <a:gdLst/>
            <a:ahLst/>
            <a:cxnLst/>
            <a:rect r="r" b="b" t="t" l="l"/>
            <a:pathLst>
              <a:path h="17584214" w="15657071">
                <a:moveTo>
                  <a:pt x="0" y="0"/>
                </a:moveTo>
                <a:lnTo>
                  <a:pt x="15657072" y="0"/>
                </a:lnTo>
                <a:lnTo>
                  <a:pt x="15657072" y="17584214"/>
                </a:lnTo>
                <a:lnTo>
                  <a:pt x="0" y="1758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5755" y="2084825"/>
            <a:ext cx="8925173" cy="4958427"/>
          </a:xfrm>
          <a:custGeom>
            <a:avLst/>
            <a:gdLst/>
            <a:ahLst/>
            <a:cxnLst/>
            <a:rect r="r" b="b" t="t" l="l"/>
            <a:pathLst>
              <a:path h="4958427" w="8925173">
                <a:moveTo>
                  <a:pt x="0" y="0"/>
                </a:moveTo>
                <a:lnTo>
                  <a:pt x="8925173" y="0"/>
                </a:lnTo>
                <a:lnTo>
                  <a:pt x="8925173" y="4958427"/>
                </a:lnTo>
                <a:lnTo>
                  <a:pt x="0" y="4958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6622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13830.0000" end="3770.500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96715" y="449239"/>
            <a:ext cx="9405257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DFS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755" y="6849596"/>
            <a:ext cx="81703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explores a graph by diving deep into one branch before backtracking to explore other branches.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8350" y="20250"/>
            <a:ext cx="15657071" cy="17584214"/>
          </a:xfrm>
          <a:custGeom>
            <a:avLst/>
            <a:gdLst/>
            <a:ahLst/>
            <a:cxnLst/>
            <a:rect r="r" b="b" t="t" l="l"/>
            <a:pathLst>
              <a:path h="17584214" w="15657071">
                <a:moveTo>
                  <a:pt x="0" y="0"/>
                </a:moveTo>
                <a:lnTo>
                  <a:pt x="15657071" y="0"/>
                </a:lnTo>
                <a:lnTo>
                  <a:pt x="15657071" y="17584213"/>
                </a:lnTo>
                <a:lnTo>
                  <a:pt x="0" y="1758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20521" y="2470208"/>
            <a:ext cx="13459990" cy="3970697"/>
          </a:xfrm>
          <a:custGeom>
            <a:avLst/>
            <a:gdLst/>
            <a:ahLst/>
            <a:cxnLst/>
            <a:rect r="r" b="b" t="t" l="l"/>
            <a:pathLst>
              <a:path h="3970697" w="13459990">
                <a:moveTo>
                  <a:pt x="0" y="0"/>
                </a:moveTo>
                <a:lnTo>
                  <a:pt x="13459990" y="0"/>
                </a:lnTo>
                <a:lnTo>
                  <a:pt x="13459990" y="3970697"/>
                </a:lnTo>
                <a:lnTo>
                  <a:pt x="0" y="397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Cycle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755" y="6716857"/>
            <a:ext cx="817035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Cycle Detection checks if a graph has any cycles (paths that loop back to the starting node).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8350" y="20250"/>
            <a:ext cx="15657071" cy="17584214"/>
          </a:xfrm>
          <a:custGeom>
            <a:avLst/>
            <a:gdLst/>
            <a:ahLst/>
            <a:cxnLst/>
            <a:rect r="r" b="b" t="t" l="l"/>
            <a:pathLst>
              <a:path h="17584214" w="15657071">
                <a:moveTo>
                  <a:pt x="0" y="0"/>
                </a:moveTo>
                <a:lnTo>
                  <a:pt x="15657071" y="0"/>
                </a:lnTo>
                <a:lnTo>
                  <a:pt x="15657071" y="17584213"/>
                </a:lnTo>
                <a:lnTo>
                  <a:pt x="0" y="1758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12371" y="2450631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8" y="0"/>
                </a:lnTo>
                <a:lnTo>
                  <a:pt x="11301258" y="4266226"/>
                </a:lnTo>
                <a:lnTo>
                  <a:pt x="0" y="426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Connected Components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755" y="6716857"/>
            <a:ext cx="817035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Connected Components identifies isolated subgraphs or "clusters" in the graph that are not connected to other parts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55755" y="2423120"/>
            <a:ext cx="11301259" cy="3955441"/>
          </a:xfrm>
          <a:custGeom>
            <a:avLst/>
            <a:gdLst/>
            <a:ahLst/>
            <a:cxnLst/>
            <a:rect r="r" b="b" t="t" l="l"/>
            <a:pathLst>
              <a:path h="3955441" w="11301259">
                <a:moveTo>
                  <a:pt x="0" y="0"/>
                </a:moveTo>
                <a:lnTo>
                  <a:pt x="11301259" y="0"/>
                </a:lnTo>
                <a:lnTo>
                  <a:pt x="11301259" y="3955441"/>
                </a:lnTo>
                <a:lnTo>
                  <a:pt x="0" y="395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Topological Sort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755" y="6716857"/>
            <a:ext cx="817035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Topological Sort arranges nodes in a directed acyclic graph (DAG) such that each node appears before any node it points to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2200.0000" end="16125.8330"/>
                </p14:media>
              </p:ext>
            </p:extLst>
          </p:nvPr>
        </p:nvPicPr>
        <p:blipFill>
          <a:blip r:embed="rId4"/>
          <a:srcRect l="0" t="10378" r="16791" b="10378"/>
          <a:stretch>
            <a:fillRect/>
          </a:stretch>
        </p:blipFill>
        <p:spPr>
          <a:xfrm flipH="false" flipV="false" rot="0">
            <a:off x="9528109" y="3495649"/>
            <a:ext cx="7731191" cy="6442416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97851"/>
            <a:ext cx="6334486" cy="5659299"/>
          </a:xfrm>
          <a:custGeom>
            <a:avLst/>
            <a:gdLst/>
            <a:ahLst/>
            <a:cxnLst/>
            <a:rect r="r" b="b" t="t" l="l"/>
            <a:pathLst>
              <a:path h="5659299" w="6334486">
                <a:moveTo>
                  <a:pt x="0" y="0"/>
                </a:moveTo>
                <a:lnTo>
                  <a:pt x="6334486" y="0"/>
                </a:lnTo>
                <a:lnTo>
                  <a:pt x="6334486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21910.0000" end="0.5010"/>
                </p14:media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61289" y="1817007"/>
            <a:ext cx="9405257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Minimum Spanning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3709" y="7842565"/>
            <a:ext cx="817035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Returns the Minimum SpanningTree in an undirected graph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8124" y="1590976"/>
            <a:ext cx="18073250" cy="10925850"/>
          </a:xfrm>
          <a:custGeom>
            <a:avLst/>
            <a:gdLst/>
            <a:ahLst/>
            <a:cxnLst/>
            <a:rect r="r" b="b" t="t" l="l"/>
            <a:pathLst>
              <a:path h="10925850" w="18073250">
                <a:moveTo>
                  <a:pt x="0" y="0"/>
                </a:moveTo>
                <a:lnTo>
                  <a:pt x="18073250" y="0"/>
                </a:lnTo>
                <a:lnTo>
                  <a:pt x="18073250" y="10925850"/>
                </a:lnTo>
                <a:lnTo>
                  <a:pt x="0" y="1092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8400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ntroller.java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938" y="2395468"/>
            <a:ext cx="891409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What it Does: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Receives user inputs from GUI.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Runs the corresponding algorithm (like BFS, DFS).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Displays results.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42466" y="5596576"/>
            <a:ext cx="491475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799">
                <a:solidFill>
                  <a:srgbClr val="435D74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See in Vscode :)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350" y="388655"/>
            <a:ext cx="21066975" cy="17493638"/>
          </a:xfrm>
          <a:custGeom>
            <a:avLst/>
            <a:gdLst/>
            <a:ahLst/>
            <a:cxnLst/>
            <a:rect r="r" b="b" t="t" l="l"/>
            <a:pathLst>
              <a:path h="17493638" w="21066975">
                <a:moveTo>
                  <a:pt x="0" y="0"/>
                </a:moveTo>
                <a:lnTo>
                  <a:pt x="21066975" y="0"/>
                </a:lnTo>
                <a:lnTo>
                  <a:pt x="21066975" y="17493638"/>
                </a:lnTo>
                <a:lnTo>
                  <a:pt x="0" y="1749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925" y="5955742"/>
            <a:ext cx="702304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</a:t>
            </a: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ompletableFuture: Allows asynchronous tasks.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9493895" y="7961457"/>
            <a:ext cx="9182100" cy="3810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0" y="7213042"/>
            <a:ext cx="9182100" cy="3810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328568" y="3936550"/>
            <a:ext cx="10068181" cy="5295684"/>
          </a:xfrm>
          <a:custGeom>
            <a:avLst/>
            <a:gdLst/>
            <a:ahLst/>
            <a:cxnLst/>
            <a:rect r="r" b="b" t="t" l="l"/>
            <a:pathLst>
              <a:path h="5295684" w="10068181">
                <a:moveTo>
                  <a:pt x="0" y="0"/>
                </a:moveTo>
                <a:lnTo>
                  <a:pt x="10068181" y="0"/>
                </a:lnTo>
                <a:lnTo>
                  <a:pt x="10068181" y="5295685"/>
                </a:lnTo>
                <a:lnTo>
                  <a:pt x="0" y="5295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02238" y="8297274"/>
            <a:ext cx="589451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Str</a:t>
            </a: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ucturedTaskScope: Manages multiple parallel tasks.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Parallelizat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ion Strategy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260" y="2307931"/>
            <a:ext cx="130175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Parallel Processing: Split the graph and run parts of algorithms simultaneously.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8050" y="3241144"/>
            <a:ext cx="187190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Java Tools: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44433" y="9649824"/>
            <a:ext cx="132989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Goal: Speed up graph processing by parallelizing BFS, DFS, Dijkstra, and others.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350" y="388655"/>
            <a:ext cx="21066975" cy="17493638"/>
          </a:xfrm>
          <a:custGeom>
            <a:avLst/>
            <a:gdLst/>
            <a:ahLst/>
            <a:cxnLst/>
            <a:rect r="r" b="b" t="t" l="l"/>
            <a:pathLst>
              <a:path h="17493638" w="21066975">
                <a:moveTo>
                  <a:pt x="0" y="0"/>
                </a:moveTo>
                <a:lnTo>
                  <a:pt x="21066975" y="0"/>
                </a:lnTo>
                <a:lnTo>
                  <a:pt x="21066975" y="17493638"/>
                </a:lnTo>
                <a:lnTo>
                  <a:pt x="0" y="1749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65107" y="2307931"/>
            <a:ext cx="39958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Results came as follows: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0182" y="3297052"/>
            <a:ext cx="16883509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Sequential Dijkstra sometimes performs better than parallel, especially on small or sparse gr</a:t>
            </a: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aphs.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Parallel versions like MST (Kruskal) and Topological Sort show better speedup.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Performance depends on graph structure and start node.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We’re currently implementing a MultiQueue parallel Dijkstra to improve concurrency.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Future work: optimize locking, load balancing, and test on real-world graphs.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084" y="-4724386"/>
            <a:ext cx="20976168" cy="12214696"/>
          </a:xfrm>
          <a:custGeom>
            <a:avLst/>
            <a:gdLst/>
            <a:ahLst/>
            <a:cxnLst/>
            <a:rect r="r" b="b" t="t" l="l"/>
            <a:pathLst>
              <a:path h="12214696" w="20976168">
                <a:moveTo>
                  <a:pt x="0" y="0"/>
                </a:moveTo>
                <a:lnTo>
                  <a:pt x="20976168" y="0"/>
                </a:lnTo>
                <a:lnTo>
                  <a:pt x="20976168" y="12214696"/>
                </a:lnTo>
                <a:lnTo>
                  <a:pt x="0" y="12214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9284" y="1676414"/>
            <a:ext cx="20976168" cy="12214696"/>
          </a:xfrm>
          <a:custGeom>
            <a:avLst/>
            <a:gdLst/>
            <a:ahLst/>
            <a:cxnLst/>
            <a:rect r="r" b="b" t="t" l="l"/>
            <a:pathLst>
              <a:path h="12214696" w="20976168">
                <a:moveTo>
                  <a:pt x="0" y="0"/>
                </a:moveTo>
                <a:lnTo>
                  <a:pt x="20976168" y="0"/>
                </a:lnTo>
                <a:lnTo>
                  <a:pt x="20976168" y="12214696"/>
                </a:lnTo>
                <a:lnTo>
                  <a:pt x="0" y="1221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39" y="2287837"/>
            <a:ext cx="1797792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999999"/>
                </a:solidFill>
                <a:latin typeface="Comic Sans"/>
                <a:ea typeface="Comic Sans"/>
                <a:cs typeface="Comic Sans"/>
                <a:sym typeface="Comic Sans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46525" y="459037"/>
            <a:ext cx="399495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999999"/>
                </a:solidFill>
                <a:latin typeface="Comic Sans"/>
                <a:ea typeface="Comic Sans"/>
                <a:cs typeface="Comic Sans"/>
                <a:sym typeface="Comic Sans"/>
              </a:rPr>
              <a:t>1</a:t>
            </a:r>
          </a:p>
        </p:txBody>
      </p:sp>
      <p:sp>
        <p:nvSpPr>
          <p:cNvPr name="AutoShape 6" id="6"/>
          <p:cNvSpPr/>
          <p:nvPr/>
        </p:nvSpPr>
        <p:spPr>
          <a:xfrm>
            <a:off x="4146150" y="4664665"/>
            <a:ext cx="9995700" cy="3810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0" y="6075212"/>
            <a:ext cx="1828800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9E9E9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Graph processing is computationally intensive but essential for various domains (social networks, transportation, computer networks, etc.).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084" y="876314"/>
            <a:ext cx="20976168" cy="12214696"/>
          </a:xfrm>
          <a:custGeom>
            <a:avLst/>
            <a:gdLst/>
            <a:ahLst/>
            <a:cxnLst/>
            <a:rect r="r" b="b" t="t" l="l"/>
            <a:pathLst>
              <a:path h="12214696" w="20976168">
                <a:moveTo>
                  <a:pt x="0" y="0"/>
                </a:moveTo>
                <a:lnTo>
                  <a:pt x="20976168" y="0"/>
                </a:lnTo>
                <a:lnTo>
                  <a:pt x="20976168" y="12214696"/>
                </a:lnTo>
                <a:lnTo>
                  <a:pt x="0" y="12214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085340" y="156157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00797" y="876314"/>
            <a:ext cx="11617957" cy="7920144"/>
          </a:xfrm>
          <a:custGeom>
            <a:avLst/>
            <a:gdLst/>
            <a:ahLst/>
            <a:cxnLst/>
            <a:rect r="r" b="b" t="t" l="l"/>
            <a:pathLst>
              <a:path h="7920144" w="11617957">
                <a:moveTo>
                  <a:pt x="0" y="0"/>
                </a:moveTo>
                <a:lnTo>
                  <a:pt x="11617958" y="0"/>
                </a:lnTo>
                <a:lnTo>
                  <a:pt x="11617958" y="7920144"/>
                </a:lnTo>
                <a:lnTo>
                  <a:pt x="0" y="7920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957" r="0" b="-277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63375" y="3286854"/>
            <a:ext cx="5722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0509" y="4565067"/>
            <a:ext cx="572295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 Implement and parallelize key graph algorithms with a GUI for real-time visualization.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93240" y="6361362"/>
            <a:ext cx="8973499" cy="150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287" b="true">
                <a:solidFill>
                  <a:srgbClr val="21212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Goal: Spee</a:t>
            </a:r>
            <a:r>
              <a:rPr lang="en-US" b="true" sz="2287">
                <a:solidFill>
                  <a:srgbClr val="21212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 up graph algorithms and make them user-friendly.</a:t>
            </a:r>
          </a:p>
          <a:p>
            <a:pPr algn="ctr">
              <a:lnSpc>
                <a:spcPts val="925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8926" y="-9479724"/>
            <a:ext cx="18073250" cy="10925850"/>
          </a:xfrm>
          <a:custGeom>
            <a:avLst/>
            <a:gdLst/>
            <a:ahLst/>
            <a:cxnLst/>
            <a:rect r="r" b="b" t="t" l="l"/>
            <a:pathLst>
              <a:path h="10925850" w="18073250">
                <a:moveTo>
                  <a:pt x="0" y="0"/>
                </a:moveTo>
                <a:lnTo>
                  <a:pt x="18073250" y="0"/>
                </a:lnTo>
                <a:lnTo>
                  <a:pt x="18073250" y="10925850"/>
                </a:lnTo>
                <a:lnTo>
                  <a:pt x="0" y="1092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2394175"/>
            <a:ext cx="153165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b="true" sz="4599">
                <a:solidFill>
                  <a:srgbClr val="21212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Technologies Utilized</a:t>
            </a:r>
          </a:p>
        </p:txBody>
      </p:sp>
      <p:sp>
        <p:nvSpPr>
          <p:cNvPr name="AutoShape 4" id="4"/>
          <p:cNvSpPr/>
          <p:nvPr/>
        </p:nvSpPr>
        <p:spPr>
          <a:xfrm rot="14264">
            <a:off x="11601410" y="17887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5" id="5"/>
          <p:cNvGraphicFramePr/>
          <p:nvPr/>
        </p:nvGraphicFramePr>
        <p:xfrm>
          <a:off x="1203588" y="3889600"/>
          <a:ext cx="2514600" cy="2514600"/>
        </p:xfrm>
        <a:graphic>
          <a:graphicData uri="http://schemas.openxmlformats.org/presentationml/2006/ole">
            <p:oleObj imgW="3009900" imgH="3009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92650" y="-911124"/>
            <a:ext cx="18412400" cy="14398150"/>
          </a:xfrm>
          <a:custGeom>
            <a:avLst/>
            <a:gdLst/>
            <a:ahLst/>
            <a:cxnLst/>
            <a:rect r="r" b="b" t="t" l="l"/>
            <a:pathLst>
              <a:path h="14398150" w="18412400">
                <a:moveTo>
                  <a:pt x="0" y="0"/>
                </a:moveTo>
                <a:lnTo>
                  <a:pt x="18412400" y="0"/>
                </a:lnTo>
                <a:lnTo>
                  <a:pt x="18412400" y="14398150"/>
                </a:lnTo>
                <a:lnTo>
                  <a:pt x="0" y="1439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3550" y="4402101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9" y="0"/>
                </a:lnTo>
                <a:lnTo>
                  <a:pt x="11301259" y="5396351"/>
                </a:lnTo>
                <a:lnTo>
                  <a:pt x="0" y="5396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Mai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nApp.java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739" y="2518207"/>
            <a:ext cx="776811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What it Does: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Opens the window and loads the GUI.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Connects to Controller.java for interaction.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0826" y="-2301024"/>
            <a:ext cx="18073250" cy="10925850"/>
          </a:xfrm>
          <a:custGeom>
            <a:avLst/>
            <a:gdLst/>
            <a:ahLst/>
            <a:cxnLst/>
            <a:rect r="r" b="b" t="t" l="l"/>
            <a:pathLst>
              <a:path h="10925850" w="18073250">
                <a:moveTo>
                  <a:pt x="0" y="0"/>
                </a:moveTo>
                <a:lnTo>
                  <a:pt x="18073250" y="0"/>
                </a:lnTo>
                <a:lnTo>
                  <a:pt x="18073250" y="10925850"/>
                </a:lnTo>
                <a:lnTo>
                  <a:pt x="0" y="1092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10073936" y="59056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4264">
            <a:off x="-968114" y="91893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95786" y="2366235"/>
            <a:ext cx="8564533" cy="4238481"/>
          </a:xfrm>
          <a:custGeom>
            <a:avLst/>
            <a:gdLst/>
            <a:ahLst/>
            <a:cxnLst/>
            <a:rect r="r" b="b" t="t" l="l"/>
            <a:pathLst>
              <a:path h="4238481" w="8564533">
                <a:moveTo>
                  <a:pt x="0" y="0"/>
                </a:moveTo>
                <a:lnTo>
                  <a:pt x="8564533" y="0"/>
                </a:lnTo>
                <a:lnTo>
                  <a:pt x="8564533" y="4238480"/>
                </a:lnTo>
                <a:lnTo>
                  <a:pt x="0" y="4238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8588" y="1572401"/>
            <a:ext cx="1025082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(responsible for storing nodes and edges)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04924" y="6343775"/>
            <a:ext cx="9346257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Methods: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addVertex(),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addEdge(),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removeVertex(), etc.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Purpose: To build the graph that algorithms will work 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9325" y="715151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G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raph.java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5847" y="-3134442"/>
            <a:ext cx="18412400" cy="14398150"/>
          </a:xfrm>
          <a:custGeom>
            <a:avLst/>
            <a:gdLst/>
            <a:ahLst/>
            <a:cxnLst/>
            <a:rect r="r" b="b" t="t" l="l"/>
            <a:pathLst>
              <a:path h="14398150" w="18412400">
                <a:moveTo>
                  <a:pt x="0" y="0"/>
                </a:moveTo>
                <a:lnTo>
                  <a:pt x="18412400" y="0"/>
                </a:lnTo>
                <a:lnTo>
                  <a:pt x="18412400" y="14398150"/>
                </a:lnTo>
                <a:lnTo>
                  <a:pt x="0" y="1439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10369760" y="46173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2108751" y="2539209"/>
          <a:ext cx="2514600" cy="2933700"/>
        </p:xfrm>
        <a:graphic>
          <a:graphicData uri="http://schemas.openxmlformats.org/presentationml/2006/ole">
            <p:oleObj imgW="3098800" imgH="351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689325" y="710409"/>
            <a:ext cx="1525215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G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raphAlgorithms.java</a:t>
            </a:r>
          </a:p>
          <a:p>
            <a:pPr algn="ctr">
              <a:lnSpc>
                <a:spcPts val="720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60088" y="-706553"/>
            <a:ext cx="15657071" cy="17584214"/>
          </a:xfrm>
          <a:custGeom>
            <a:avLst/>
            <a:gdLst/>
            <a:ahLst/>
            <a:cxnLst/>
            <a:rect r="r" b="b" t="t" l="l"/>
            <a:pathLst>
              <a:path h="17584214" w="15657071">
                <a:moveTo>
                  <a:pt x="0" y="0"/>
                </a:moveTo>
                <a:lnTo>
                  <a:pt x="15657071" y="0"/>
                </a:lnTo>
                <a:lnTo>
                  <a:pt x="15657071" y="17584214"/>
                </a:lnTo>
                <a:lnTo>
                  <a:pt x="0" y="1758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5989" y="2197680"/>
            <a:ext cx="9126102" cy="4651917"/>
          </a:xfrm>
          <a:custGeom>
            <a:avLst/>
            <a:gdLst/>
            <a:ahLst/>
            <a:cxnLst/>
            <a:rect r="r" b="b" t="t" l="l"/>
            <a:pathLst>
              <a:path h="4651917" w="9126102">
                <a:moveTo>
                  <a:pt x="0" y="0"/>
                </a:moveTo>
                <a:lnTo>
                  <a:pt x="9126102" y="0"/>
                </a:lnTo>
                <a:lnTo>
                  <a:pt x="9126102" y="4651916"/>
                </a:lnTo>
                <a:lnTo>
                  <a:pt x="0" y="465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34" t="-60091" r="-8576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11860.0000" end="8780.500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72091" y="1328162"/>
            <a:ext cx="8720771" cy="76306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BFS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755" y="6849596"/>
            <a:ext cx="817035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Starts with the initial node, explores all neighbors, then moves to neighbors' neighbors.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9D9D9">
                <a:alpha val="100000"/>
              </a:srgbClr>
            </a:gs>
          </a:gsLst>
          <a:lin ang="2700006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8350" y="20250"/>
            <a:ext cx="15657071" cy="17584214"/>
          </a:xfrm>
          <a:custGeom>
            <a:avLst/>
            <a:gdLst/>
            <a:ahLst/>
            <a:cxnLst/>
            <a:rect r="r" b="b" t="t" l="l"/>
            <a:pathLst>
              <a:path h="17584214" w="15657071">
                <a:moveTo>
                  <a:pt x="0" y="0"/>
                </a:moveTo>
                <a:lnTo>
                  <a:pt x="15657071" y="0"/>
                </a:lnTo>
                <a:lnTo>
                  <a:pt x="15657071" y="17584213"/>
                </a:lnTo>
                <a:lnTo>
                  <a:pt x="0" y="1758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264">
            <a:off x="-1784140" y="8389225"/>
            <a:ext cx="9182179" cy="0"/>
          </a:xfrm>
          <a:prstGeom prst="line">
            <a:avLst/>
          </a:prstGeom>
          <a:ln cap="rnd" w="19050">
            <a:solidFill>
              <a:srgbClr val="9999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6925" y="2213014"/>
            <a:ext cx="7473053" cy="5632954"/>
          </a:xfrm>
          <a:custGeom>
            <a:avLst/>
            <a:gdLst/>
            <a:ahLst/>
            <a:cxnLst/>
            <a:rect r="r" b="b" t="t" l="l"/>
            <a:pathLst>
              <a:path h="5632954" w="7473053">
                <a:moveTo>
                  <a:pt x="0" y="0"/>
                </a:moveTo>
                <a:lnTo>
                  <a:pt x="7473053" y="0"/>
                </a:lnTo>
                <a:lnTo>
                  <a:pt x="7473053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3500.0000" end="14620.500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46075" y="1627625"/>
            <a:ext cx="8590475" cy="75166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925" y="1170425"/>
            <a:ext cx="15252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Cod</a:t>
            </a:r>
            <a:r>
              <a:rPr lang="en-US" sz="6000">
                <a:solidFill>
                  <a:srgbClr val="212121"/>
                </a:solidFill>
                <a:latin typeface="Comic Sans"/>
                <a:ea typeface="Comic Sans"/>
                <a:cs typeface="Comic Sans"/>
                <a:sym typeface="Comic Sans"/>
              </a:rPr>
              <a:t>e Example – Dijkstra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663" y="7974157"/>
            <a:ext cx="817035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Explanation: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Uses a priority queue to keep track of the shortest paths as it explores the graph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DAGsyptB-uk</dc:identifier>
  <dcterms:modified xsi:type="dcterms:W3CDTF">2011-08-01T06:04:30Z</dcterms:modified>
  <cp:revision>1</cp:revision>
  <dc:title>cpProj</dc:title>
</cp:coreProperties>
</file>